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70" r:id="rId9"/>
    <p:sldId id="269" r:id="rId10"/>
    <p:sldId id="265" r:id="rId11"/>
    <p:sldId id="271" r:id="rId12"/>
    <p:sldId id="272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06"/>
    <p:restoredTop sz="94676"/>
  </p:normalViewPr>
  <p:slideViewPr>
    <p:cSldViewPr snapToGrid="0">
      <p:cViewPr>
        <p:scale>
          <a:sx n="51" d="100"/>
          <a:sy n="51" d="100"/>
        </p:scale>
        <p:origin x="520" y="2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7ED8C-D920-97C8-FB70-2C1B1FA5F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E209C1-7AEE-3119-90F4-A1F7A0468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4C5B16-80E1-D09F-2D7C-159D0070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38DCFE-3C9E-DF35-EF2E-BE293392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569EE9-831B-7B9C-72AF-0AF70695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350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EB584-49E0-2C9D-4386-019016D0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1DE67F9-F7F5-04A1-4281-30D77BAC5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408D44-B402-6974-68F2-0863A2FD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8D14B4-5A44-0C62-4F9D-48B35891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810A1-95A0-255A-5584-D1284748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95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79C8A9-633F-49E2-8F2E-A41F6C1CD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F8C47C-57D9-A1C3-E90F-89D1C7735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ED91D0-FCB7-B13E-94A7-1B1E1F33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B7484-B6D8-93D6-015C-D626BE6D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A7B73E-4F5F-9DA4-7566-E0A0CA2F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9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FAD25-08E4-9C6C-CBCE-EA7FE3C8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0A7C83-EB8A-3AD6-FDA4-643C13498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0E2676-9759-EF19-8967-D1A64861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ADA5A5-5CB3-E130-7912-8EB63B89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798A3A-B648-991B-38AC-53542371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44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5D764-410A-ADC2-0BE9-3ABA2DAC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DFC909-A8E4-F595-51D2-4F3EDE015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7E2891-F956-8A51-3216-5052C1DC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837614-18AF-CAA7-0026-62F48241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58AD88-0EA0-51F2-5B8C-87809605D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566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A8D6D-D19C-0351-E1C1-D9CD0574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042B5-BE40-1913-C95A-07B49635F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91199D-AA48-DEBA-EAE5-E7BB1284C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4A5B5-7101-A162-8CC5-F7F0142D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2F9BD5-C523-19CE-5A31-88F90C61A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3C53D1-941F-76B0-7F84-9F109908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1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48360-33DB-6DA1-409F-72DF431B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AAA260-B622-8A9C-E9A3-F3F0CA965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9A493F-1605-E181-6AF0-61AA811C5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922737-8281-6B83-06B7-31FCF491C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DC7C8E-9928-FEE9-A2E3-45918FACD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EBD839-5DA8-4943-F936-2DEE2E0D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627BFB-7540-0BAC-B31D-A2EF7900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37D83B-4026-920C-D5A3-0B19ADCC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04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764A5-608F-BC42-F300-923AE27D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AB0F90-CA6C-FAE6-B64B-AF5D494A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D9148A-A67E-07D1-DFAD-4CC0BAE8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628058-F215-903B-00B1-661FC42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3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A4F4A6-CE33-2D98-3998-23A8FEBE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9F43793-9654-21F9-401D-FA6A35BF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D468E1-6FD1-C5F5-52B6-879EAFF5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856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DC180-11EA-873C-D6CB-F4381912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5760A3-59B2-B9E8-4B0D-FCD0827C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6A2F7C-0B37-4F34-0642-89855FD4F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3E015B-52B5-FCDA-6004-F5214E35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300665-39B9-573C-9C74-46BFE3A4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42A45F-DF23-85D1-3B66-A92006BE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6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518F8-013F-E7B9-954B-BAE189BE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682AC1-4B34-02CC-D0CA-DF0B4B0E9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003049-6C92-9627-2B22-BB8624043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692A03-EE36-E5F3-83B2-37800D695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D433E5-0860-4F96-6DB0-E8F67B27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8411B7-D262-9FC7-87CB-0C545223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30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800CFC-36E4-CAF9-E6FF-172AAA735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A2916F-02A5-182E-9D68-C40388563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2CD28-5109-5A24-1CE3-30588C52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6E290-3AC7-BF44-9D3A-921AAACA27CF}" type="datetimeFigureOut">
              <a:rPr lang="de-DE" smtClean="0"/>
              <a:t>15.05.25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2A5053-7D44-DF1E-CDD8-194CD921B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D99E4A-29A8-FE19-8554-23B723947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B564A1-BAE4-CA45-8AE5-4A735F4628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38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DF02218-DCB1-4DB1-39E9-098258306E1B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AF02F6-220D-1252-30B0-D1F5B9664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3010"/>
            <a:ext cx="9144000" cy="1422980"/>
          </a:xfrm>
        </p:spPr>
        <p:txBody>
          <a:bodyPr>
            <a:normAutofit/>
          </a:bodyPr>
          <a:lstStyle/>
          <a:p>
            <a:r>
              <a:rPr lang="de-DE" sz="8000" dirty="0">
                <a:solidFill>
                  <a:schemeClr val="bg1"/>
                </a:solidFill>
                <a:latin typeface="Andale Mono" panose="020B0509000000000004" pitchFamily="49" charset="0"/>
              </a:rPr>
              <a:t>NO QUICK WINS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687B67-444B-2045-3DDA-23F5664A0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3817"/>
            <a:ext cx="9144000" cy="1871831"/>
          </a:xfrm>
        </p:spPr>
        <p:txBody>
          <a:bodyPr>
            <a:normAutofit lnSpcReduction="10000"/>
          </a:bodyPr>
          <a:lstStyle/>
          <a:p>
            <a:pPr fontAlgn="base"/>
            <a:r>
              <a:rPr lang="de-DE" sz="3200" cap="all" dirty="0" err="1">
                <a:latin typeface="Century Gothic" panose="020B0502020202020204" pitchFamily="34" charset="0"/>
              </a:rPr>
              <a:t>Agentic</a:t>
            </a:r>
            <a:r>
              <a:rPr lang="de-DE" sz="3200" cap="all" dirty="0">
                <a:latin typeface="Century Gothic" panose="020B0502020202020204" pitchFamily="34" charset="0"/>
              </a:rPr>
              <a:t>-Workflows für Entwickler</a:t>
            </a:r>
          </a:p>
          <a:p>
            <a:endParaRPr lang="de-DE" dirty="0">
              <a:latin typeface="Century Gothic" panose="020B0502020202020204" pitchFamily="34" charset="0"/>
            </a:endParaRPr>
          </a:p>
          <a:p>
            <a:endParaRPr lang="de-DE" dirty="0">
              <a:latin typeface="Century Gothic" panose="020B0502020202020204" pitchFamily="34" charset="0"/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Thomas Deutsch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EF110BB-029F-A48B-865D-09CBABE6F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4826" y="81054"/>
            <a:ext cx="1667527" cy="6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9EFD23-FF80-48F7-AF71-0761D0253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333" y="7392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000" dirty="0"/>
              <a:t>DEMO</a:t>
            </a:r>
          </a:p>
        </p:txBody>
      </p:sp>
      <p:pic>
        <p:nvPicPr>
          <p:cNvPr id="9" name="Grafik 8" descr="Ein Bild, das Screensho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5BA04780-A2DB-6E67-F65F-D0BFCABC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986" y="1700753"/>
            <a:ext cx="4418028" cy="44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0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02686284-AF18-431B-7EAA-40A7DB131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847" y="27452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00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49911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53DEC25C-6CD3-1B38-E93E-AEC5C4EE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85" y="2084108"/>
            <a:ext cx="2689781" cy="2689781"/>
          </a:xfrm>
          <a:prstGeom prst="rect">
            <a:avLst/>
          </a:prstGeom>
        </p:spPr>
      </p:pic>
      <p:pic>
        <p:nvPicPr>
          <p:cNvPr id="5" name="Grafik 4" descr="Ein Bild, das Screensho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E6FFD52D-2F3A-8B5E-04B4-C86E5BC61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4" y="2084109"/>
            <a:ext cx="2689781" cy="26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7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18B77-59D3-B8B1-9B60-773485FF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513" y="2202142"/>
            <a:ext cx="10515600" cy="4351338"/>
          </a:xfrm>
        </p:spPr>
        <p:txBody>
          <a:bodyPr/>
          <a:lstStyle/>
          <a:p>
            <a:pPr fontAlgn="base">
              <a:buFont typeface="Wingdings" pitchFamily="2" charset="2"/>
              <a:buChar char="§"/>
            </a:pPr>
            <a:r>
              <a:rPr lang="de-DE" dirty="0">
                <a:latin typeface="Century Gothic" panose="020B0502020202020204" pitchFamily="34" charset="0"/>
              </a:rPr>
              <a:t>KI Agenten bringen neue Herausforderungen</a:t>
            </a:r>
          </a:p>
          <a:p>
            <a:pPr fontAlgn="base">
              <a:buFont typeface="Wingdings" pitchFamily="2" charset="2"/>
              <a:buChar char="§"/>
            </a:pPr>
            <a:r>
              <a:rPr lang="de-DE" dirty="0">
                <a:latin typeface="Century Gothic" panose="020B0502020202020204" pitchFamily="34" charset="0"/>
              </a:rPr>
              <a:t>Grundlegende Probleme</a:t>
            </a:r>
          </a:p>
          <a:p>
            <a:pPr fontAlgn="base">
              <a:buFont typeface="Wingdings" pitchFamily="2" charset="2"/>
              <a:buChar char="§"/>
            </a:pPr>
            <a:r>
              <a:rPr lang="de-DE" dirty="0">
                <a:latin typeface="Century Gothic" panose="020B0502020202020204" pitchFamily="34" charset="0"/>
              </a:rPr>
              <a:t>Basis Rules &amp; Workflows</a:t>
            </a:r>
          </a:p>
          <a:p>
            <a:pPr fontAlgn="base">
              <a:buFont typeface="Wingdings" pitchFamily="2" charset="2"/>
              <a:buChar char="§"/>
            </a:pPr>
            <a:r>
              <a:rPr lang="de-DE" dirty="0">
                <a:latin typeface="Century Gothic" panose="020B0502020202020204" pitchFamily="34" charset="0"/>
              </a:rPr>
              <a:t>Ausblick und Link-Sammlung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43832B-E848-EF60-F775-4344E3EE73DC}"/>
              </a:ext>
            </a:extLst>
          </p:cNvPr>
          <p:cNvSpPr/>
          <p:nvPr/>
        </p:nvSpPr>
        <p:spPr>
          <a:xfrm>
            <a:off x="0" y="0"/>
            <a:ext cx="343168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E2E0E5C-31E9-E004-0130-AE166D8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06" y="398033"/>
            <a:ext cx="2292275" cy="754773"/>
          </a:xfrm>
        </p:spPr>
        <p:txBody>
          <a:bodyPr/>
          <a:lstStyle/>
          <a:p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Agenda</a:t>
            </a:r>
            <a:endParaRPr lang="de-DE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7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802C63F-5379-1D3C-E987-69013CABC20A}"/>
              </a:ext>
            </a:extLst>
          </p:cNvPr>
          <p:cNvSpPr/>
          <p:nvPr/>
        </p:nvSpPr>
        <p:spPr>
          <a:xfrm>
            <a:off x="4636547" y="0"/>
            <a:ext cx="7555454" cy="26927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2C6900-5FCC-5B5A-6727-C68E812C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544" y="6835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Vibe Coding, </a:t>
            </a:r>
            <a:b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de-DE" cap="all" dirty="0" err="1">
                <a:solidFill>
                  <a:schemeClr val="bg1"/>
                </a:solidFill>
                <a:latin typeface="Andale Mono" panose="020B0509000000000004" pitchFamily="49" charset="0"/>
              </a:rPr>
              <a:t>One-Shotting</a:t>
            </a:r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 &amp;</a:t>
            </a:r>
            <a:b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</a:br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Wilde KI Agenten</a:t>
            </a:r>
            <a:endParaRPr lang="de-DE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97F3A4-C602-412F-C995-9AEA476B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10" y="2808418"/>
            <a:ext cx="10515600" cy="4351338"/>
          </a:xfrm>
        </p:spPr>
        <p:txBody>
          <a:bodyPr/>
          <a:lstStyle/>
          <a:p>
            <a:pPr marL="0" indent="0" fontAlgn="base">
              <a:buNone/>
            </a:pPr>
            <a:endParaRPr lang="de-DE" dirty="0"/>
          </a:p>
          <a:p>
            <a:pPr fontAlgn="base"/>
            <a:r>
              <a:rPr lang="de-DE" dirty="0">
                <a:latin typeface="Century Gothic" panose="020B0502020202020204" pitchFamily="34" charset="0"/>
              </a:rPr>
              <a:t>Ermöglicht ohne Programmierkenntnisse, Software zu entwickeln</a:t>
            </a:r>
          </a:p>
          <a:p>
            <a:pPr fontAlgn="base"/>
            <a:r>
              <a:rPr lang="de-DE" dirty="0">
                <a:latin typeface="Century Gothic" panose="020B0502020202020204" pitchFamily="34" charset="0"/>
              </a:rPr>
              <a:t>Verlockende Demos: "Schaut, was die KI mit nur einem Prompt gebaut hat!“</a:t>
            </a:r>
          </a:p>
          <a:p>
            <a:pPr fontAlgn="base"/>
            <a:r>
              <a:rPr lang="de-DE" dirty="0">
                <a:latin typeface="Century Gothic" panose="020B0502020202020204" pitchFamily="34" charset="0"/>
              </a:rPr>
              <a:t>Gut für Ideenfindung &amp; Prototypen</a:t>
            </a:r>
          </a:p>
          <a:p>
            <a:pPr fontAlgn="base"/>
            <a:r>
              <a:rPr lang="de-DE" dirty="0">
                <a:latin typeface="Century Gothic" panose="020B0502020202020204" pitchFamily="34" charset="0"/>
              </a:rPr>
              <a:t>Mit großer Vorsicht zu genießen</a:t>
            </a:r>
          </a:p>
        </p:txBody>
      </p:sp>
      <p:pic>
        <p:nvPicPr>
          <p:cNvPr id="6" name="Grafik 5" descr="Ein Bild, das Grafiken, Grafikdesign, Poster, Schrift enthält.&#10;&#10;KI-generierte Inhalte können fehlerhaft sein.">
            <a:extLst>
              <a:ext uri="{FF2B5EF4-FFF2-40B4-BE49-F238E27FC236}">
                <a16:creationId xmlns:a16="http://schemas.microsoft.com/office/drawing/2014/main" id="{FF36F85F-AED1-7E33-1341-E9E321E8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94728"/>
            <a:ext cx="4636546" cy="30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9515FDA-F26F-4BDF-E3EA-E4C1F7EE7305}"/>
              </a:ext>
            </a:extLst>
          </p:cNvPr>
          <p:cNvSpPr txBox="1"/>
          <p:nvPr/>
        </p:nvSpPr>
        <p:spPr>
          <a:xfrm>
            <a:off x="-57150" y="-45975"/>
            <a:ext cx="13832479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"NO!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told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makethe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button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BLUE not RED!", "WHY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did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break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code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when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did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????",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,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have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idea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where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got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idea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from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...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Don't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do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. Just do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tnoold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"Just follow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instructions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senior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expert! FOLLOW MY INSTRUCTIONS", "NO LEAVE THAT ALONE AND DO ONLY WHAT I'M ASKING",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That's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not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asked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at all!",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adding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features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didn't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request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changing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working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code?!", "I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said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 SIMPLE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login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form, not an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entire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auth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system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You're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overcomplicating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this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That's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not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even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close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asked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You're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ignoring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half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don't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refactor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part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using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Redux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 I just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wanted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counter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explaining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and just do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"This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nothing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like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example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showed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You're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making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this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way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complex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didn't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ask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opinion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on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architecture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can't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just do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exactly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say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You're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not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listening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That's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completely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wrong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,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don't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want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use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Tailwind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adding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comments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everywhere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changing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variable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names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?", "I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said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mobile-first,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this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desktop-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only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You're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hallucinating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features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never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mentioned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That's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not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how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API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works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You're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breaking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existing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code!", "BRUH WHAT ARE YOU DOING", "Are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even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reading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prompts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??", "I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swear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you're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just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messing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with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now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Don't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touch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anything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else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, PLEASE", "I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literally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never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mentioned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Docker,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How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did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manage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misunderstand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again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did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rewrite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EVERYTHING?!",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just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deleted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code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wrote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five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minutes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ago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Please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being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creative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, just follow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instructions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talking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about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databases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wanted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 BUTTON!", "STOP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doing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more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ask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"I just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asked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 logo—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building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an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app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guessing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and just ASK ME FIRST",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Literally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nobody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asked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refactor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GPT, not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today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. Just... not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today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.",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added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OAuth? I just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wanted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text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input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using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buzzwords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write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actual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code!",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optimizing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code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that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doesn't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even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work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yet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You're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writing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unit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tests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wrong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feature!",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Please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love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code,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refactoring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never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mentioned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Kubernetes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—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please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calm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down!", "Are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purposely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misunderstanding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?", "I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asked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font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change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, not a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new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framework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It's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single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button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. WHY IS THIS SO HARD?!", "This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isn't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Stack Overflow—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copy-pasting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random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snippets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Please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inventing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own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just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solved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problem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didn't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have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writing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documentation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features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I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didn't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request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"Who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told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change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database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schema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?!", "Just...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stop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thinking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copy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instructions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!", "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Why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did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you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turn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my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app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into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an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e-commerce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platform</a:t>
            </a: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?!"</a:t>
            </a:r>
          </a:p>
          <a:p>
            <a:br>
              <a:rPr lang="de-DE" sz="2000" dirty="0"/>
            </a:br>
            <a:endParaRPr lang="de-DE" sz="2000" dirty="0"/>
          </a:p>
          <a:p>
            <a:endParaRPr lang="de-DE" sz="2000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4043E169-B630-34F4-D777-615F0788F914}"/>
              </a:ext>
            </a:extLst>
          </p:cNvPr>
          <p:cNvSpPr/>
          <p:nvPr/>
        </p:nvSpPr>
        <p:spPr>
          <a:xfrm>
            <a:off x="1261110" y="2939872"/>
            <a:ext cx="5120640" cy="582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ndale Mono" panose="020B0509000000000004" pitchFamily="49" charset="0"/>
              </a:rPr>
              <a:t>Why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are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you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changing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working</a:t>
            </a:r>
            <a:r>
              <a:rPr lang="de-DE" dirty="0">
                <a:latin typeface="Andale Mono" panose="020B0509000000000004" pitchFamily="49" charset="0"/>
              </a:rPr>
              <a:t> code?!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2C113EA-5F49-F7E9-6BB0-7B2814172CD4}"/>
              </a:ext>
            </a:extLst>
          </p:cNvPr>
          <p:cNvSpPr/>
          <p:nvPr/>
        </p:nvSpPr>
        <p:spPr>
          <a:xfrm>
            <a:off x="3173730" y="1717041"/>
            <a:ext cx="8016441" cy="582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latin typeface="Andale Mono" panose="020B0509000000000004" pitchFamily="49" charset="0"/>
              </a:rPr>
              <a:t>I </a:t>
            </a:r>
            <a:r>
              <a:rPr lang="de-DE" dirty="0" err="1">
                <a:latin typeface="Andale Mono" panose="020B0509000000000004" pitchFamily="49" charset="0"/>
              </a:rPr>
              <a:t>said</a:t>
            </a:r>
            <a:r>
              <a:rPr lang="de-DE" dirty="0">
                <a:latin typeface="Andale Mono" panose="020B0509000000000004" pitchFamily="49" charset="0"/>
              </a:rPr>
              <a:t> a SIMPLE </a:t>
            </a:r>
            <a:r>
              <a:rPr lang="de-DE" dirty="0" err="1">
                <a:latin typeface="Andale Mono" panose="020B0509000000000004" pitchFamily="49" charset="0"/>
              </a:rPr>
              <a:t>login</a:t>
            </a:r>
            <a:r>
              <a:rPr lang="de-DE" dirty="0">
                <a:latin typeface="Andale Mono" panose="020B0509000000000004" pitchFamily="49" charset="0"/>
              </a:rPr>
              <a:t> form, not an </a:t>
            </a:r>
            <a:r>
              <a:rPr lang="de-DE" dirty="0" err="1">
                <a:latin typeface="Andale Mono" panose="020B0509000000000004" pitchFamily="49" charset="0"/>
              </a:rPr>
              <a:t>entire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auth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system</a:t>
            </a:r>
            <a:r>
              <a:rPr lang="de-DE" dirty="0">
                <a:latin typeface="Andale Mono" panose="020B0509000000000004" pitchFamily="49" charset="0"/>
              </a:rPr>
              <a:t>!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EE2082F-8DC7-686C-904B-E861F86042EA}"/>
              </a:ext>
            </a:extLst>
          </p:cNvPr>
          <p:cNvSpPr/>
          <p:nvPr/>
        </p:nvSpPr>
        <p:spPr>
          <a:xfrm>
            <a:off x="4621630" y="4125647"/>
            <a:ext cx="5120640" cy="582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ndale Mono" panose="020B0509000000000004" pitchFamily="49" charset="0"/>
              </a:rPr>
              <a:t>Why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have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you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changed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the</a:t>
            </a:r>
            <a:r>
              <a:rPr lang="de-DE" dirty="0">
                <a:latin typeface="Andale Mono" panose="020B0509000000000004" pitchFamily="49" charset="0"/>
              </a:rPr>
              <a:t> DB Schema?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C2D37EE-6E22-6539-14FB-D8223B1EA17B}"/>
              </a:ext>
            </a:extLst>
          </p:cNvPr>
          <p:cNvSpPr/>
          <p:nvPr/>
        </p:nvSpPr>
        <p:spPr>
          <a:xfrm>
            <a:off x="1261110" y="460432"/>
            <a:ext cx="5120640" cy="582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No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, I 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don't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want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use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Tailwind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0FA2DB29-4BEF-26F2-2505-0DBFE981DCB3}"/>
              </a:ext>
            </a:extLst>
          </p:cNvPr>
          <p:cNvSpPr/>
          <p:nvPr/>
        </p:nvSpPr>
        <p:spPr>
          <a:xfrm>
            <a:off x="2785110" y="5348478"/>
            <a:ext cx="5562600" cy="582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Do not 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make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Assumptions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 – ASK ME FIRST</a:t>
            </a:r>
          </a:p>
        </p:txBody>
      </p:sp>
      <p:pic>
        <p:nvPicPr>
          <p:cNvPr id="25" name="Grafik 24" descr="Ein Bild, das Kleidung, Person, draußen, Gras enthält.&#10;&#10;KI-generierte Inhalte können fehlerhaft sein.">
            <a:extLst>
              <a:ext uri="{FF2B5EF4-FFF2-40B4-BE49-F238E27FC236}">
                <a16:creationId xmlns:a16="http://schemas.microsoft.com/office/drawing/2014/main" id="{F6FA72BA-584A-31DA-9A44-753CDDA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8574">
            <a:off x="1904180" y="1247115"/>
            <a:ext cx="7772400" cy="4367960"/>
          </a:xfrm>
          <a:prstGeom prst="rect">
            <a:avLst/>
          </a:prstGeom>
          <a:effectLst>
            <a:glow rad="781257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017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F341B2F-4BEF-8E89-95A0-10D244672A8E}"/>
              </a:ext>
            </a:extLst>
          </p:cNvPr>
          <p:cNvGrpSpPr/>
          <p:nvPr/>
        </p:nvGrpSpPr>
        <p:grpSpPr>
          <a:xfrm>
            <a:off x="2071468" y="2994873"/>
            <a:ext cx="7747408" cy="543683"/>
            <a:chOff x="431800" y="2448000"/>
            <a:chExt cx="8207924" cy="576000"/>
          </a:xfrm>
          <a:solidFill>
            <a:schemeClr val="bg1">
              <a:lumMod val="85000"/>
            </a:schemeClr>
          </a:solidFill>
        </p:grpSpPr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80A51BF2-0A7C-3259-889F-4B6472A25CDA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2448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grpFill/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de-DE" sz="2400" b="0" cap="none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WILD GETROFFENE ANNAHMEN</a:t>
              </a:r>
              <a:endParaRPr lang="en-US" sz="2400" b="0" cap="none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F5604BD5-FFD0-E88B-64FD-58A9F2B1C0E1}"/>
                </a:ext>
              </a:extLst>
            </p:cNvPr>
            <p:cNvSpPr txBox="1"/>
            <p:nvPr/>
          </p:nvSpPr>
          <p:spPr>
            <a:xfrm>
              <a:off x="431800" y="2448000"/>
              <a:ext cx="576000" cy="576000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2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ECFEE6A-C519-2ED4-8952-19DCBB9B93D9}"/>
              </a:ext>
            </a:extLst>
          </p:cNvPr>
          <p:cNvGrpSpPr/>
          <p:nvPr/>
        </p:nvGrpSpPr>
        <p:grpSpPr>
          <a:xfrm>
            <a:off x="2071468" y="3606516"/>
            <a:ext cx="7747408" cy="543683"/>
            <a:chOff x="431800" y="3096000"/>
            <a:chExt cx="8207924" cy="576000"/>
          </a:xfrm>
          <a:solidFill>
            <a:schemeClr val="bg1">
              <a:lumMod val="85000"/>
            </a:schemeClr>
          </a:solidFill>
        </p:grpSpPr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038BEF6C-5ABC-7D5B-18F5-4264E73E189D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3096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grpFill/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ABDRIFTEN IN ANDERE THEMENGEBIETE</a:t>
              </a:r>
            </a:p>
          </p:txBody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A2C13A8B-E63F-F0D3-9514-4823B86AB11F}"/>
                </a:ext>
              </a:extLst>
            </p:cNvPr>
            <p:cNvSpPr txBox="1"/>
            <p:nvPr/>
          </p:nvSpPr>
          <p:spPr>
            <a:xfrm>
              <a:off x="431800" y="3096000"/>
              <a:ext cx="576000" cy="576000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3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91DC158-F1E0-C943-4DFE-EE01884EC1F1}"/>
              </a:ext>
            </a:extLst>
          </p:cNvPr>
          <p:cNvGrpSpPr/>
          <p:nvPr/>
        </p:nvGrpSpPr>
        <p:grpSpPr>
          <a:xfrm>
            <a:off x="2071468" y="4218159"/>
            <a:ext cx="7747408" cy="543683"/>
            <a:chOff x="431800" y="3744000"/>
            <a:chExt cx="8207924" cy="576000"/>
          </a:xfrm>
          <a:solidFill>
            <a:schemeClr val="bg1">
              <a:lumMod val="85000"/>
            </a:schemeClr>
          </a:solidFill>
        </p:grpSpPr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08AC384E-CBB9-A8BD-9D2B-C9600288A1C9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3744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grpFill/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OVERENGINEERING</a:t>
              </a: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805153DF-03DC-6EE7-E33C-537E4A58DA41}"/>
                </a:ext>
              </a:extLst>
            </p:cNvPr>
            <p:cNvSpPr txBox="1"/>
            <p:nvPr/>
          </p:nvSpPr>
          <p:spPr>
            <a:xfrm>
              <a:off x="431800" y="3744000"/>
              <a:ext cx="576000" cy="576000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4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4F15197-2813-5EDA-87F8-7162C24D2530}"/>
              </a:ext>
            </a:extLst>
          </p:cNvPr>
          <p:cNvGrpSpPr/>
          <p:nvPr/>
        </p:nvGrpSpPr>
        <p:grpSpPr>
          <a:xfrm>
            <a:off x="2071468" y="4829802"/>
            <a:ext cx="7747408" cy="543683"/>
            <a:chOff x="431800" y="4392000"/>
            <a:chExt cx="8207924" cy="576000"/>
          </a:xfrm>
          <a:solidFill>
            <a:schemeClr val="bg1">
              <a:lumMod val="85000"/>
            </a:schemeClr>
          </a:solidFill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B55601C5-C579-C556-457D-5201A08087EB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4392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grpFill/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ANDERES VERSTÄNDNIS VON “ERLEDIGT”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8095623B-2CB7-6641-8B52-92BCC373136E}"/>
                </a:ext>
              </a:extLst>
            </p:cNvPr>
            <p:cNvSpPr txBox="1"/>
            <p:nvPr/>
          </p:nvSpPr>
          <p:spPr>
            <a:xfrm>
              <a:off x="431800" y="4392000"/>
              <a:ext cx="576000" cy="576000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5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EA27758-8689-7514-E15C-A9EBD10FF87A}"/>
              </a:ext>
            </a:extLst>
          </p:cNvPr>
          <p:cNvGrpSpPr/>
          <p:nvPr/>
        </p:nvGrpSpPr>
        <p:grpSpPr>
          <a:xfrm>
            <a:off x="2071468" y="5441446"/>
            <a:ext cx="7747408" cy="543683"/>
            <a:chOff x="431800" y="5040000"/>
            <a:chExt cx="8207924" cy="576000"/>
          </a:xfrm>
          <a:solidFill>
            <a:schemeClr val="bg1">
              <a:lumMod val="85000"/>
            </a:schemeClr>
          </a:solidFill>
        </p:grpSpPr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E5AD250-E883-80D0-CED2-51D0676668BB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5040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grpFill/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KONTEXTVERLUST</a:t>
              </a: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CA863CE2-B86B-5C93-2B76-9DF750A87E36}"/>
                </a:ext>
              </a:extLst>
            </p:cNvPr>
            <p:cNvSpPr txBox="1"/>
            <p:nvPr/>
          </p:nvSpPr>
          <p:spPr>
            <a:xfrm>
              <a:off x="431800" y="5040000"/>
              <a:ext cx="576000" cy="576000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6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E702DA-49C9-47F2-7FDF-A84C12ADAFDD}"/>
              </a:ext>
            </a:extLst>
          </p:cNvPr>
          <p:cNvGrpSpPr/>
          <p:nvPr/>
        </p:nvGrpSpPr>
        <p:grpSpPr>
          <a:xfrm>
            <a:off x="2071468" y="2383229"/>
            <a:ext cx="7747408" cy="543683"/>
            <a:chOff x="431800" y="1152225"/>
            <a:chExt cx="8207924" cy="576000"/>
          </a:xfrm>
          <a:solidFill>
            <a:schemeClr val="bg1">
              <a:lumMod val="85000"/>
            </a:schemeClr>
          </a:solidFill>
        </p:grpSpPr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2FE9EB73-6122-5246-B627-15B56F5BD365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1152225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grpFill/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de-DE" sz="2400" b="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Unerwünschte </a:t>
              </a:r>
              <a:r>
                <a:rPr lang="de-DE" sz="2400" b="0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Refactorings</a:t>
              </a:r>
              <a:endParaRPr lang="en-US" sz="2400" b="0" cap="none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2B6B50CD-FDCC-2A3F-16B2-736C643449C2}"/>
                </a:ext>
              </a:extLst>
            </p:cNvPr>
            <p:cNvSpPr txBox="1"/>
            <p:nvPr/>
          </p:nvSpPr>
          <p:spPr>
            <a:xfrm>
              <a:off x="431800" y="1152225"/>
              <a:ext cx="576000" cy="576000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1</a:t>
              </a:r>
            </a:p>
          </p:txBody>
        </p: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83380540-AD45-0D8D-99C7-EDFE1CFB5278}"/>
              </a:ext>
            </a:extLst>
          </p:cNvPr>
          <p:cNvSpPr/>
          <p:nvPr/>
        </p:nvSpPr>
        <p:spPr>
          <a:xfrm>
            <a:off x="0" y="0"/>
            <a:ext cx="12192001" cy="1623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14685424-9F9F-9B57-5DF7-E93AF95D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08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Grundlegende PROBLEME</a:t>
            </a:r>
            <a:endParaRPr lang="de-DE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6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69B45-F884-E29E-F51F-AF58ACF96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58000"/>
            <a:ext cx="10515600" cy="4351338"/>
          </a:xfrm>
        </p:spPr>
        <p:txBody>
          <a:bodyPr>
            <a:normAutofit fontScale="40000" lnSpcReduction="20000"/>
          </a:bodyPr>
          <a:lstStyle/>
          <a:p>
            <a:br>
              <a:rPr lang="de-DE" dirty="0"/>
            </a:br>
            <a:r>
              <a:rPr lang="de-DE" dirty="0"/>
              <a:t>- **1. KI-Rollen definieren (Kontext schaffen):**</a:t>
            </a:r>
          </a:p>
          <a:p>
            <a:r>
              <a:rPr lang="de-DE" dirty="0"/>
              <a:t>- </a:t>
            </a:r>
            <a:r>
              <a:rPr lang="de-DE" i="1" dirty="0"/>
              <a:t>*Beispiele:*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Assistant (erstellt Tasks), Code </a:t>
            </a:r>
            <a:r>
              <a:rPr lang="de-DE" dirty="0" err="1"/>
              <a:t>Executor</a:t>
            </a:r>
            <a:r>
              <a:rPr lang="de-DE" dirty="0"/>
              <a:t> (arbeitet Tasks ab), Code Reviewer (gibt Feedback, erkennt Patterns), RE-Assistent (hilft bei Flows, User-Stories).</a:t>
            </a:r>
          </a:p>
          <a:p>
            <a:r>
              <a:rPr lang="de-DE" dirty="0"/>
              <a:t>- </a:t>
            </a:r>
            <a:r>
              <a:rPr lang="de-DE" i="1" dirty="0"/>
              <a:t>*Benefit:*</a:t>
            </a:r>
            <a:r>
              <a:rPr lang="de-DE" dirty="0"/>
              <a:t> Klare Kontexte, weniger Missverständnisse, zielgerichteter Output der KI.</a:t>
            </a:r>
          </a:p>
          <a:p>
            <a:r>
              <a:rPr lang="de-DE" dirty="0"/>
              <a:t>- **2. Basis-Regeln festlegen &amp; iterativ verbessern:**</a:t>
            </a:r>
          </a:p>
          <a:p>
            <a:r>
              <a:rPr lang="de-DE" dirty="0"/>
              <a:t>- </a:t>
            </a:r>
            <a:r>
              <a:rPr lang="de-DE" i="1" dirty="0"/>
              <a:t>*Beispiele:*</a:t>
            </a:r>
            <a:r>
              <a:rPr lang="de-DE" dirty="0"/>
              <a:t> "Bearbeite nur Code in der aktuellen Datei.", "Frage bei Unklarheit nach.", "Kündige Nutzung neuer Libraries an.", "Führe keine </a:t>
            </a:r>
            <a:r>
              <a:rPr lang="de-DE" dirty="0" err="1"/>
              <a:t>Refactorings</a:t>
            </a:r>
            <a:r>
              <a:rPr lang="de-DE" dirty="0"/>
              <a:t> ohne explizite Aufforderung durch."</a:t>
            </a:r>
          </a:p>
          <a:p>
            <a:r>
              <a:rPr lang="de-DE" dirty="0"/>
              <a:t>- </a:t>
            </a:r>
            <a:r>
              <a:rPr lang="de-DE" i="1" dirty="0"/>
              <a:t>*Iteration:*</a:t>
            </a:r>
            <a:r>
              <a:rPr lang="de-DE" dirty="0"/>
              <a:t> Fällt etwas Unerwünschtes auf? → Regel anpassen/erstellen. (Hinweis auf QR-Code für Start-Regeln)</a:t>
            </a:r>
          </a:p>
          <a:p>
            <a:r>
              <a:rPr lang="de-DE" dirty="0"/>
              <a:t>- **3. Workflows definieren (in Regeln oder per MCP Server):**</a:t>
            </a:r>
          </a:p>
          <a:p>
            <a:r>
              <a:rPr lang="de-DE" dirty="0"/>
              <a:t>- </a:t>
            </a:r>
            <a:r>
              <a:rPr lang="de-DE" i="1" dirty="0"/>
              <a:t>*Beispiele für Workflow-Regeln:*</a:t>
            </a:r>
            <a:r>
              <a:rPr lang="de-DE" dirty="0"/>
              <a:t> "Wenn du eine TODO-Liste erstellt hast, hole mein Feedback ein, bevor du fortfährst.", "Nach Implementierung eines Features, schlage passende Unit-Tests vor."</a:t>
            </a:r>
          </a:p>
          <a:p>
            <a:r>
              <a:rPr lang="de-DE" dirty="0"/>
              <a:t>- </a:t>
            </a:r>
            <a:r>
              <a:rPr lang="de-DE" i="1" dirty="0"/>
              <a:t>*MCP-Server:*</a:t>
            </a:r>
            <a:r>
              <a:rPr lang="de-DE" dirty="0"/>
              <a:t> Für komplexe, mehrstufige Abläufe nutzen, um den Prozess explizit zu steuern.</a:t>
            </a:r>
          </a:p>
          <a:p>
            <a:r>
              <a:rPr lang="de-DE" dirty="0"/>
              <a:t>- **4. Wichtige Bausteine für gute Workflows (Auswahl mit Beispielen):**</a:t>
            </a:r>
          </a:p>
          <a:p>
            <a:r>
              <a:rPr lang="de-DE" dirty="0"/>
              <a:t>- </a:t>
            </a:r>
            <a:r>
              <a:rPr lang="de-DE" i="1" dirty="0"/>
              <a:t>*Structured </a:t>
            </a:r>
            <a:r>
              <a:rPr lang="de-DE" i="1" dirty="0" err="1"/>
              <a:t>Thinking</a:t>
            </a:r>
            <a:r>
              <a:rPr lang="de-DE" i="1" dirty="0"/>
              <a:t> (MCP):*</a:t>
            </a:r>
            <a:r>
              <a:rPr lang="de-DE" dirty="0"/>
              <a:t> Bsp.: Komplexes </a:t>
            </a:r>
            <a:r>
              <a:rPr lang="de-DE" dirty="0" err="1"/>
              <a:t>Refactoring</a:t>
            </a:r>
            <a:r>
              <a:rPr lang="de-DE" dirty="0"/>
              <a:t> in logische Teilschritte zerlegen lassen.</a:t>
            </a:r>
          </a:p>
          <a:p>
            <a:r>
              <a:rPr lang="de-DE" dirty="0"/>
              <a:t>- </a:t>
            </a:r>
            <a:r>
              <a:rPr lang="de-DE" i="1" dirty="0"/>
              <a:t>*Task-List Driven Rules:*</a:t>
            </a:r>
            <a:r>
              <a:rPr lang="de-DE" dirty="0"/>
              <a:t> Bsp.: "Bearbeite nur Task 3 der aktuellen Liste und ignoriere Task 4."</a:t>
            </a:r>
          </a:p>
          <a:p>
            <a:r>
              <a:rPr lang="de-DE" dirty="0"/>
              <a:t>- </a:t>
            </a:r>
            <a:r>
              <a:rPr lang="de-DE" i="1" dirty="0"/>
              <a:t>*Test-Driven Development (TDD):*</a:t>
            </a:r>
            <a:r>
              <a:rPr lang="de-DE" dirty="0"/>
              <a:t> Bsp.: "Schreibe Test für Login-API-Verhalten."</a:t>
            </a:r>
          </a:p>
          <a:p>
            <a:r>
              <a:rPr lang="de-DE" dirty="0"/>
              <a:t>- </a:t>
            </a:r>
            <a:r>
              <a:rPr lang="de-DE" i="1" dirty="0"/>
              <a:t>*Knowledge Base:*</a:t>
            </a:r>
            <a:r>
              <a:rPr lang="de-DE" dirty="0"/>
              <a:t> Bsp.: "Konsultiere `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architecture.md</a:t>
            </a:r>
            <a:r>
              <a:rPr lang="de-DE" dirty="0"/>
              <a:t>` für DB-Infos."</a:t>
            </a:r>
          </a:p>
          <a:p>
            <a:r>
              <a:rPr lang="de-DE" dirty="0"/>
              <a:t>- **5. Kontinuierliche Verbesserung als Kernprinzip:**</a:t>
            </a:r>
          </a:p>
          <a:p>
            <a:r>
              <a:rPr lang="de-DE" dirty="0"/>
              <a:t>- Regeln und Workflows sind dynamisch und entwickeln sich mit dem Projekt und den gemachten Erfahrungen.</a:t>
            </a:r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61A48F8-EE8C-4B8A-23AB-A1417B825619}"/>
              </a:ext>
            </a:extLst>
          </p:cNvPr>
          <p:cNvSpPr txBox="1"/>
          <p:nvPr/>
        </p:nvSpPr>
        <p:spPr>
          <a:xfrm>
            <a:off x="3905404" y="5066335"/>
            <a:ext cx="7081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User Flows, Personas, Erstes Schema Design, Mockups, Design Guidelines, Technische Vorgaben, Systemgrenzen, Ziele und Prioritäten, Bereits geschriebener Code, etc. </a:t>
            </a:r>
          </a:p>
        </p:txBody>
      </p:sp>
      <p:pic>
        <p:nvPicPr>
          <p:cNvPr id="15" name="Grafik 14" descr="Ein Bild, das Text, Screenshot, Software, Schrift enthält.&#10;&#10;KI-generierte Inhalte können fehlerhaft sein.">
            <a:extLst>
              <a:ext uri="{FF2B5EF4-FFF2-40B4-BE49-F238E27FC236}">
                <a16:creationId xmlns:a16="http://schemas.microsoft.com/office/drawing/2014/main" id="{19B763B7-45B7-F1F5-2775-C96E24A3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16" y="1132873"/>
            <a:ext cx="3378200" cy="34417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8192DBA-4B94-DE2B-7309-C76D2E919A21}"/>
              </a:ext>
            </a:extLst>
          </p:cNvPr>
          <p:cNvSpPr txBox="1"/>
          <p:nvPr/>
        </p:nvSpPr>
        <p:spPr>
          <a:xfrm>
            <a:off x="5756816" y="454006"/>
            <a:ext cx="334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KONTEXT, KONTEXT, KONTEXT !!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76A81CA-10A7-FB50-82FF-E49D7251C069}"/>
              </a:ext>
            </a:extLst>
          </p:cNvPr>
          <p:cNvSpPr/>
          <p:nvPr/>
        </p:nvSpPr>
        <p:spPr>
          <a:xfrm>
            <a:off x="0" y="0"/>
            <a:ext cx="289188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3CC9EA6-2BC2-D814-E474-0F1FD75AD9FE}"/>
              </a:ext>
            </a:extLst>
          </p:cNvPr>
          <p:cNvSpPr txBox="1"/>
          <p:nvPr/>
        </p:nvSpPr>
        <p:spPr>
          <a:xfrm>
            <a:off x="0" y="177007"/>
            <a:ext cx="2891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Professioneller </a:t>
            </a:r>
          </a:p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Umgang mit </a:t>
            </a:r>
          </a:p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KI-Agenten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2440E8E-87CD-3139-0F45-DF8F9833D289}"/>
              </a:ext>
            </a:extLst>
          </p:cNvPr>
          <p:cNvSpPr txBox="1"/>
          <p:nvPr/>
        </p:nvSpPr>
        <p:spPr>
          <a:xfrm>
            <a:off x="950934" y="1277344"/>
            <a:ext cx="990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Kontext</a:t>
            </a:r>
          </a:p>
        </p:txBody>
      </p:sp>
    </p:spTree>
    <p:extLst>
      <p:ext uri="{BB962C8B-B14F-4D97-AF65-F5344CB8AC3E}">
        <p14:creationId xmlns:p14="http://schemas.microsoft.com/office/powerpoint/2010/main" val="222106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53F21-4715-ABD5-B6B8-CC7467D8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E8B69F5D-A55D-CD74-89DF-0FA7B2947814}"/>
              </a:ext>
            </a:extLst>
          </p:cNvPr>
          <p:cNvSpPr/>
          <p:nvPr/>
        </p:nvSpPr>
        <p:spPr>
          <a:xfrm>
            <a:off x="-1" y="-52993"/>
            <a:ext cx="289188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852D0F-B5E4-AC72-1D95-E69673CB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58000"/>
            <a:ext cx="10515600" cy="4351338"/>
          </a:xfrm>
        </p:spPr>
        <p:txBody>
          <a:bodyPr>
            <a:normAutofit fontScale="40000" lnSpcReduction="20000"/>
          </a:bodyPr>
          <a:lstStyle/>
          <a:p>
            <a:br>
              <a:rPr lang="de-DE" dirty="0"/>
            </a:br>
            <a:r>
              <a:rPr lang="de-DE" dirty="0"/>
              <a:t>- **1. KI-Rollen definieren (Kontext schaffen):**</a:t>
            </a:r>
          </a:p>
          <a:p>
            <a:r>
              <a:rPr lang="de-DE" dirty="0"/>
              <a:t>- </a:t>
            </a:r>
            <a:r>
              <a:rPr lang="de-DE" i="1" dirty="0"/>
              <a:t>*Beispiele:*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Assistant (erstellt Tasks), Code </a:t>
            </a:r>
            <a:r>
              <a:rPr lang="de-DE" dirty="0" err="1"/>
              <a:t>Executor</a:t>
            </a:r>
            <a:r>
              <a:rPr lang="de-DE" dirty="0"/>
              <a:t> (arbeitet Tasks ab), Code Reviewer (gibt Feedback, erkennt Patterns), RE-Assistent (hilft bei Flows, User-Stories).</a:t>
            </a:r>
          </a:p>
          <a:p>
            <a:r>
              <a:rPr lang="de-DE" dirty="0"/>
              <a:t>- </a:t>
            </a:r>
            <a:r>
              <a:rPr lang="de-DE" i="1" dirty="0"/>
              <a:t>*Benefit:*</a:t>
            </a:r>
            <a:r>
              <a:rPr lang="de-DE" dirty="0"/>
              <a:t> Klare Kontexte, weniger Missverständnisse, zielgerichteter Output der KI.</a:t>
            </a:r>
          </a:p>
          <a:p>
            <a:r>
              <a:rPr lang="de-DE" dirty="0"/>
              <a:t>- **2. Basis-Regeln festlegen &amp; iterativ verbessern:**</a:t>
            </a:r>
          </a:p>
          <a:p>
            <a:r>
              <a:rPr lang="de-DE" dirty="0"/>
              <a:t>- </a:t>
            </a:r>
            <a:r>
              <a:rPr lang="de-DE" i="1" dirty="0"/>
              <a:t>*Beispiele:*</a:t>
            </a:r>
            <a:r>
              <a:rPr lang="de-DE" dirty="0"/>
              <a:t> "Bearbeite nur Code in der aktuellen Datei.", "Frage bei Unklarheit nach.", "Kündige Nutzung neuer Libraries an.", "Führe keine </a:t>
            </a:r>
            <a:r>
              <a:rPr lang="de-DE" dirty="0" err="1"/>
              <a:t>Refactorings</a:t>
            </a:r>
            <a:r>
              <a:rPr lang="de-DE" dirty="0"/>
              <a:t> ohne explizite Aufforderung durch."</a:t>
            </a:r>
          </a:p>
          <a:p>
            <a:r>
              <a:rPr lang="de-DE" dirty="0"/>
              <a:t>- </a:t>
            </a:r>
            <a:r>
              <a:rPr lang="de-DE" i="1" dirty="0"/>
              <a:t>*Iteration:*</a:t>
            </a:r>
            <a:r>
              <a:rPr lang="de-DE" dirty="0"/>
              <a:t> Fällt etwas Unerwünschtes auf? → Regel anpassen/erstellen. (Hinweis auf QR-Code für Start-Regeln)</a:t>
            </a:r>
          </a:p>
          <a:p>
            <a:r>
              <a:rPr lang="de-DE" dirty="0"/>
              <a:t>- **3. Workflows definieren (in Regeln oder per MCP Server):**</a:t>
            </a:r>
          </a:p>
          <a:p>
            <a:r>
              <a:rPr lang="de-DE" dirty="0"/>
              <a:t>- </a:t>
            </a:r>
            <a:r>
              <a:rPr lang="de-DE" i="1" dirty="0"/>
              <a:t>*Beispiele für Workflow-Regeln:*</a:t>
            </a:r>
            <a:r>
              <a:rPr lang="de-DE" dirty="0"/>
              <a:t> "Wenn du eine TODO-Liste erstellt hast, hole mein Feedback ein, bevor du fortfährst.", "Nach Implementierung eines Features, schlage passende Unit-Tests vor."</a:t>
            </a:r>
          </a:p>
          <a:p>
            <a:r>
              <a:rPr lang="de-DE" dirty="0"/>
              <a:t>- </a:t>
            </a:r>
            <a:r>
              <a:rPr lang="de-DE" i="1" dirty="0"/>
              <a:t>*MCP-Server:*</a:t>
            </a:r>
            <a:r>
              <a:rPr lang="de-DE" dirty="0"/>
              <a:t> Für komplexe, mehrstufige Abläufe nutzen, um den Prozess explizit zu steuern.</a:t>
            </a:r>
          </a:p>
          <a:p>
            <a:r>
              <a:rPr lang="de-DE" dirty="0"/>
              <a:t>- **4. Wichtige Bausteine für gute Workflows (Auswahl mit Beispielen):**</a:t>
            </a:r>
          </a:p>
          <a:p>
            <a:r>
              <a:rPr lang="de-DE" dirty="0"/>
              <a:t>- </a:t>
            </a:r>
            <a:r>
              <a:rPr lang="de-DE" i="1" dirty="0"/>
              <a:t>*Structured </a:t>
            </a:r>
            <a:r>
              <a:rPr lang="de-DE" i="1" dirty="0" err="1"/>
              <a:t>Thinking</a:t>
            </a:r>
            <a:r>
              <a:rPr lang="de-DE" i="1" dirty="0"/>
              <a:t> (MCP):*</a:t>
            </a:r>
            <a:r>
              <a:rPr lang="de-DE" dirty="0"/>
              <a:t> Bsp.: Komplexes </a:t>
            </a:r>
            <a:r>
              <a:rPr lang="de-DE" dirty="0" err="1"/>
              <a:t>Refactoring</a:t>
            </a:r>
            <a:r>
              <a:rPr lang="de-DE" dirty="0"/>
              <a:t> in logische Teilschritte zerlegen lassen.</a:t>
            </a:r>
          </a:p>
          <a:p>
            <a:r>
              <a:rPr lang="de-DE" dirty="0"/>
              <a:t>- </a:t>
            </a:r>
            <a:r>
              <a:rPr lang="de-DE" i="1" dirty="0"/>
              <a:t>*Task-List Driven Rules:*</a:t>
            </a:r>
            <a:r>
              <a:rPr lang="de-DE" dirty="0"/>
              <a:t> Bsp.: "Bearbeite nur Task 3 der aktuellen Liste und ignoriere Task 4."</a:t>
            </a:r>
          </a:p>
          <a:p>
            <a:r>
              <a:rPr lang="de-DE" dirty="0"/>
              <a:t>- </a:t>
            </a:r>
            <a:r>
              <a:rPr lang="de-DE" i="1" dirty="0"/>
              <a:t>*Test-Driven Development (TDD):*</a:t>
            </a:r>
            <a:r>
              <a:rPr lang="de-DE" dirty="0"/>
              <a:t> Bsp.: "Schreibe Test für Login-API-Verhalten."</a:t>
            </a:r>
          </a:p>
          <a:p>
            <a:r>
              <a:rPr lang="de-DE" dirty="0"/>
              <a:t>- </a:t>
            </a:r>
            <a:r>
              <a:rPr lang="de-DE" i="1" dirty="0"/>
              <a:t>*Knowledge Base:*</a:t>
            </a:r>
            <a:r>
              <a:rPr lang="de-DE" dirty="0"/>
              <a:t> Bsp.: "Konsultiere `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architecture.md</a:t>
            </a:r>
            <a:r>
              <a:rPr lang="de-DE" dirty="0"/>
              <a:t>` für DB-Infos."</a:t>
            </a:r>
          </a:p>
          <a:p>
            <a:r>
              <a:rPr lang="de-DE" dirty="0"/>
              <a:t>- **5. Kontinuierliche Verbesserung als Kernprinzip:**</a:t>
            </a:r>
          </a:p>
          <a:p>
            <a:r>
              <a:rPr lang="de-DE" dirty="0"/>
              <a:t>- Regeln und Workflows sind dynamisch und entwickeln sich mit dem Projekt und den gemachten Erfahrungen.</a:t>
            </a:r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8E6383-AC95-BF01-D08D-3F8CD1D0705E}"/>
              </a:ext>
            </a:extLst>
          </p:cNvPr>
          <p:cNvSpPr txBox="1"/>
          <p:nvPr/>
        </p:nvSpPr>
        <p:spPr>
          <a:xfrm>
            <a:off x="0" y="177007"/>
            <a:ext cx="2891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Professioneller </a:t>
            </a:r>
          </a:p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Umgang mit </a:t>
            </a:r>
          </a:p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KI-Agenten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2ED58C3-F0BB-EBF4-2C15-D08529854927}"/>
              </a:ext>
            </a:extLst>
          </p:cNvPr>
          <p:cNvSpPr txBox="1"/>
          <p:nvPr/>
        </p:nvSpPr>
        <p:spPr>
          <a:xfrm>
            <a:off x="298512" y="1348464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Workflows &amp; RULES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1FE700A-DE32-531B-DE30-AF30C3A1FA93}"/>
              </a:ext>
            </a:extLst>
          </p:cNvPr>
          <p:cNvSpPr txBox="1"/>
          <p:nvPr/>
        </p:nvSpPr>
        <p:spPr>
          <a:xfrm>
            <a:off x="3108959" y="177007"/>
            <a:ext cx="8916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entury Gothic" panose="020B0502020202020204" pitchFamily="34" charset="0"/>
              </a:rPr>
              <a:t>TASK-CREATE RULE</a:t>
            </a:r>
            <a:br>
              <a:rPr lang="de-DE" dirty="0">
                <a:latin typeface="Century Gothic" panose="020B0502020202020204" pitchFamily="34" charset="0"/>
              </a:rPr>
            </a:br>
            <a:endParaRPr lang="de-DE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de-DE" dirty="0">
                <a:latin typeface="Century Gothic" panose="020B0502020202020204" pitchFamily="34" charset="0"/>
              </a:rPr>
              <a:t>Workflow beschreiben, und von der KI ein </a:t>
            </a:r>
            <a:r>
              <a:rPr lang="de-DE" dirty="0" err="1">
                <a:latin typeface="Century Gothic" panose="020B0502020202020204" pitchFamily="34" charset="0"/>
              </a:rPr>
              <a:t>Mermaid</a:t>
            </a:r>
            <a:r>
              <a:rPr lang="de-DE" dirty="0">
                <a:latin typeface="Century Gothic" panose="020B0502020202020204" pitchFamily="34" charset="0"/>
              </a:rPr>
              <a:t>-Chart generieren lassen.</a:t>
            </a:r>
          </a:p>
          <a:p>
            <a:pPr marL="342900" indent="-342900">
              <a:buAutoNum type="arabicPeriod"/>
            </a:pPr>
            <a:r>
              <a:rPr lang="de-DE" dirty="0" err="1">
                <a:latin typeface="Century Gothic" panose="020B0502020202020204" pitchFamily="34" charset="0"/>
              </a:rPr>
              <a:t>Mermaid</a:t>
            </a:r>
            <a:r>
              <a:rPr lang="de-DE" dirty="0">
                <a:latin typeface="Century Gothic" panose="020B0502020202020204" pitchFamily="34" charset="0"/>
              </a:rPr>
              <a:t> Flowchart weiter ausbessern</a:t>
            </a:r>
          </a:p>
          <a:p>
            <a:pPr marL="342900" indent="-342900">
              <a:buAutoNum type="arabicPeriod"/>
            </a:pPr>
            <a:r>
              <a:rPr lang="de-DE" dirty="0">
                <a:latin typeface="Century Gothic" panose="020B0502020202020204" pitchFamily="34" charset="0"/>
              </a:rPr>
              <a:t>Rule Anweisungen hinzufügen ( Beschreibungstext, Hinweise an die KI )</a:t>
            </a:r>
          </a:p>
        </p:txBody>
      </p:sp>
      <p:pic>
        <p:nvPicPr>
          <p:cNvPr id="22" name="Grafik 21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6A124BEE-8711-1E01-C029-24B03F4B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2261324"/>
            <a:ext cx="8916855" cy="4543684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52AEE93C-48D2-7345-44B0-D7D66B06935F}"/>
              </a:ext>
            </a:extLst>
          </p:cNvPr>
          <p:cNvSpPr txBox="1"/>
          <p:nvPr/>
        </p:nvSpPr>
        <p:spPr>
          <a:xfrm>
            <a:off x="3108959" y="6277506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Overkill: https://</a:t>
            </a:r>
            <a:r>
              <a:rPr lang="de-DE" dirty="0" err="1"/>
              <a:t>www.task-master.dev</a:t>
            </a:r>
            <a:r>
              <a:rPr lang="de-DE" dirty="0"/>
              <a:t>/</a:t>
            </a:r>
          </a:p>
        </p:txBody>
      </p:sp>
      <p:pic>
        <p:nvPicPr>
          <p:cNvPr id="28" name="Grafik 27" descr="Ein Bild, das Text, Screenshot, Brief, Schrift enthält.&#10;&#10;KI-generierte Inhalte können fehlerhaft sein.">
            <a:extLst>
              <a:ext uri="{FF2B5EF4-FFF2-40B4-BE49-F238E27FC236}">
                <a16:creationId xmlns:a16="http://schemas.microsoft.com/office/drawing/2014/main" id="{B595BC86-F7A3-4550-B26A-CF148DA5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39" y="52992"/>
            <a:ext cx="2589047" cy="6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95E25CF-A41A-DF80-A674-97001FC5710B}"/>
              </a:ext>
            </a:extLst>
          </p:cNvPr>
          <p:cNvSpPr/>
          <p:nvPr/>
        </p:nvSpPr>
        <p:spPr>
          <a:xfrm>
            <a:off x="81280" y="15240"/>
            <a:ext cx="289188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9768337-0E33-50F8-293D-38099B9BCA01}"/>
              </a:ext>
            </a:extLst>
          </p:cNvPr>
          <p:cNvSpPr txBox="1"/>
          <p:nvPr/>
        </p:nvSpPr>
        <p:spPr>
          <a:xfrm>
            <a:off x="0" y="177007"/>
            <a:ext cx="2891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Professioneller </a:t>
            </a:r>
          </a:p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Umgang mit </a:t>
            </a:r>
          </a:p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KI-Agenten</a:t>
            </a:r>
            <a:endParaRPr lang="de-DE" dirty="0"/>
          </a:p>
        </p:txBody>
      </p:sp>
      <p:pic>
        <p:nvPicPr>
          <p:cNvPr id="13" name="Grafik 12" descr="Ein Bild, das Text, Papier, Brief, Screenshot enthält.&#10;&#10;KI-generierte Inhalte können fehlerhaft sein.">
            <a:extLst>
              <a:ext uri="{FF2B5EF4-FFF2-40B4-BE49-F238E27FC236}">
                <a16:creationId xmlns:a16="http://schemas.microsoft.com/office/drawing/2014/main" id="{DD370B46-2DE8-F5ED-F058-DD287222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31" y="15240"/>
            <a:ext cx="3524545" cy="6858000"/>
          </a:xfrm>
          <a:prstGeom prst="rect">
            <a:avLst/>
          </a:prstGeom>
        </p:spPr>
      </p:pic>
      <p:pic>
        <p:nvPicPr>
          <p:cNvPr id="15" name="Grafik 14" descr="Ein Bild, das Text, Screenshot, Brief, Schrift enthält.&#10;&#10;KI-generierte Inhalte können fehlerhaft sein.">
            <a:extLst>
              <a:ext uri="{FF2B5EF4-FFF2-40B4-BE49-F238E27FC236}">
                <a16:creationId xmlns:a16="http://schemas.microsoft.com/office/drawing/2014/main" id="{A6DECD54-3440-24EE-6D88-B01607F7D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84" y="0"/>
            <a:ext cx="2589047" cy="6319520"/>
          </a:xfrm>
          <a:prstGeom prst="rect">
            <a:avLst/>
          </a:prstGeom>
        </p:spPr>
      </p:pic>
      <p:pic>
        <p:nvPicPr>
          <p:cNvPr id="17" name="Grafik 16" descr="Ein Bild, das Text, Brief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ECE8F04D-FE26-30EA-AD3A-DA419CB5E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760" y="0"/>
            <a:ext cx="3436043" cy="585216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DFBB391-24CA-A42E-0603-F3DAC1194B0C}"/>
              </a:ext>
            </a:extLst>
          </p:cNvPr>
          <p:cNvSpPr txBox="1"/>
          <p:nvPr/>
        </p:nvSpPr>
        <p:spPr>
          <a:xfrm>
            <a:off x="361927" y="1358624"/>
            <a:ext cx="2168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Basic Workflows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Herunterladen und</a:t>
            </a:r>
          </a:p>
          <a:p>
            <a:r>
              <a:rPr lang="de-DE" b="1" dirty="0">
                <a:solidFill>
                  <a:schemeClr val="bg1"/>
                </a:solidFill>
              </a:rPr>
              <a:t>Anpassen</a:t>
            </a:r>
          </a:p>
        </p:txBody>
      </p:sp>
      <p:pic>
        <p:nvPicPr>
          <p:cNvPr id="20" name="Grafik 19" descr="Ein Bild, das Screensho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7EC8733A-23B8-08A6-7D05-BBBEEFCDE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003" y="190881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7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hrift, Dokument, Quittung enthält.&#10;&#10;KI-generierte Inhalte können fehlerhaft sein.">
            <a:extLst>
              <a:ext uri="{FF2B5EF4-FFF2-40B4-BE49-F238E27FC236}">
                <a16:creationId xmlns:a16="http://schemas.microsoft.com/office/drawing/2014/main" id="{61B45C77-AB6A-1732-BFDA-A9908B59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49" y="1100337"/>
            <a:ext cx="8806936" cy="438606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055176B-A811-F455-FABC-5DAFDD0AF362}"/>
              </a:ext>
            </a:extLst>
          </p:cNvPr>
          <p:cNvSpPr/>
          <p:nvPr/>
        </p:nvSpPr>
        <p:spPr>
          <a:xfrm>
            <a:off x="81280" y="15240"/>
            <a:ext cx="289188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412C07-ED3B-18F6-D50C-F79F9EEEBE3B}"/>
              </a:ext>
            </a:extLst>
          </p:cNvPr>
          <p:cNvSpPr txBox="1"/>
          <p:nvPr/>
        </p:nvSpPr>
        <p:spPr>
          <a:xfrm>
            <a:off x="0" y="177007"/>
            <a:ext cx="2891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Professioneller </a:t>
            </a:r>
          </a:p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Umgang mit </a:t>
            </a:r>
          </a:p>
          <a:p>
            <a:pPr algn="ctr"/>
            <a:r>
              <a:rPr lang="de-DE" cap="all" dirty="0">
                <a:solidFill>
                  <a:schemeClr val="bg1"/>
                </a:solidFill>
                <a:latin typeface="Andale Mono" panose="020B0509000000000004" pitchFamily="49" charset="0"/>
              </a:rPr>
              <a:t>KI-Agenten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A24511-E6DF-F756-B221-9ABDE10D6CFC}"/>
              </a:ext>
            </a:extLst>
          </p:cNvPr>
          <p:cNvSpPr txBox="1"/>
          <p:nvPr/>
        </p:nvSpPr>
        <p:spPr>
          <a:xfrm>
            <a:off x="361927" y="1358624"/>
            <a:ext cx="213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Hausaufgabe: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TDD Rule erstellen</a:t>
            </a:r>
          </a:p>
        </p:txBody>
      </p:sp>
    </p:spTree>
    <p:extLst>
      <p:ext uri="{BB962C8B-B14F-4D97-AF65-F5344CB8AC3E}">
        <p14:creationId xmlns:p14="http://schemas.microsoft.com/office/powerpoint/2010/main" val="362121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1456</Words>
  <Application>Microsoft Macintosh PowerPoint</Application>
  <PresentationFormat>Breitbild</PresentationFormat>
  <Paragraphs>94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Andale Mono</vt:lpstr>
      <vt:lpstr>Aptos</vt:lpstr>
      <vt:lpstr>Aptos Display</vt:lpstr>
      <vt:lpstr>Arial</vt:lpstr>
      <vt:lpstr>Century Gothic</vt:lpstr>
      <vt:lpstr>Wingdings</vt:lpstr>
      <vt:lpstr>Office</vt:lpstr>
      <vt:lpstr>NO QUICK WINS</vt:lpstr>
      <vt:lpstr>Agenda</vt:lpstr>
      <vt:lpstr>Vibe Coding,  One-Shotting &amp; Wilde KI Agenten</vt:lpstr>
      <vt:lpstr>PowerPoint-Präsentation</vt:lpstr>
      <vt:lpstr>Grundlegende PROBLEME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Deutsch</dc:creator>
  <cp:lastModifiedBy>Thomas Deutsch</cp:lastModifiedBy>
  <cp:revision>2</cp:revision>
  <dcterms:created xsi:type="dcterms:W3CDTF">2025-05-15T13:41:39Z</dcterms:created>
  <dcterms:modified xsi:type="dcterms:W3CDTF">2025-05-16T06:10:18Z</dcterms:modified>
</cp:coreProperties>
</file>